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5"/>
  </p:notesMasterIdLst>
  <p:sldIdLst>
    <p:sldId id="378" r:id="rId2"/>
    <p:sldId id="324" r:id="rId3"/>
    <p:sldId id="329" r:id="rId4"/>
    <p:sldId id="326" r:id="rId5"/>
    <p:sldId id="379" r:id="rId6"/>
    <p:sldId id="327" r:id="rId7"/>
    <p:sldId id="380" r:id="rId8"/>
    <p:sldId id="384" r:id="rId9"/>
    <p:sldId id="325" r:id="rId10"/>
    <p:sldId id="328" r:id="rId11"/>
    <p:sldId id="382" r:id="rId12"/>
    <p:sldId id="383" r:id="rId13"/>
    <p:sldId id="381" r:id="rId14"/>
    <p:sldId id="338" r:id="rId15"/>
    <p:sldId id="341" r:id="rId16"/>
    <p:sldId id="343" r:id="rId17"/>
    <p:sldId id="345" r:id="rId18"/>
    <p:sldId id="339" r:id="rId19"/>
    <p:sldId id="340" r:id="rId20"/>
    <p:sldId id="342" r:id="rId21"/>
    <p:sldId id="344" r:id="rId22"/>
    <p:sldId id="347" r:id="rId23"/>
    <p:sldId id="385" r:id="rId24"/>
    <p:sldId id="346" r:id="rId25"/>
    <p:sldId id="370" r:id="rId26"/>
    <p:sldId id="371" r:id="rId27"/>
    <p:sldId id="386" r:id="rId28"/>
    <p:sldId id="363" r:id="rId29"/>
    <p:sldId id="362" r:id="rId30"/>
    <p:sldId id="364" r:id="rId31"/>
    <p:sldId id="365" r:id="rId32"/>
    <p:sldId id="366" r:id="rId33"/>
    <p:sldId id="367" r:id="rId34"/>
    <p:sldId id="368" r:id="rId35"/>
    <p:sldId id="369" r:id="rId36"/>
    <p:sldId id="387" r:id="rId37"/>
    <p:sldId id="388" r:id="rId38"/>
    <p:sldId id="318" r:id="rId39"/>
    <p:sldId id="355" r:id="rId40"/>
    <p:sldId id="357" r:id="rId41"/>
    <p:sldId id="330" r:id="rId42"/>
    <p:sldId id="356" r:id="rId43"/>
    <p:sldId id="320" r:id="rId44"/>
    <p:sldId id="389" r:id="rId45"/>
    <p:sldId id="350" r:id="rId46"/>
    <p:sldId id="351" r:id="rId47"/>
    <p:sldId id="390" r:id="rId48"/>
    <p:sldId id="353" r:id="rId49"/>
    <p:sldId id="319" r:id="rId50"/>
    <p:sldId id="354" r:id="rId51"/>
    <p:sldId id="335" r:id="rId52"/>
    <p:sldId id="392" r:id="rId53"/>
    <p:sldId id="393" r:id="rId54"/>
    <p:sldId id="394" r:id="rId55"/>
    <p:sldId id="395" r:id="rId56"/>
    <p:sldId id="391" r:id="rId57"/>
    <p:sldId id="396" r:id="rId58"/>
    <p:sldId id="374" r:id="rId59"/>
    <p:sldId id="375" r:id="rId60"/>
    <p:sldId id="397" r:id="rId61"/>
    <p:sldId id="376" r:id="rId62"/>
    <p:sldId id="377" r:id="rId63"/>
    <p:sldId id="352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94343" autoAdjust="0"/>
  </p:normalViewPr>
  <p:slideViewPr>
    <p:cSldViewPr>
      <p:cViewPr varScale="1">
        <p:scale>
          <a:sx n="115" d="100"/>
          <a:sy n="115" d="100"/>
        </p:scale>
        <p:origin x="148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9F52B-4AE0-4B57-90C1-42E4F817839A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426FC-0D52-4B6A-8B91-477E8D65DF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2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88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4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96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82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54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9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7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53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426FC-0D52-4B6A-8B91-477E8D65DFA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9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logo-slogan-33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477000" y="381000"/>
            <a:ext cx="2667000" cy="937491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0198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Content Placeholder 2"/>
          <p:cNvSpPr txBox="1">
            <a:spLocks/>
          </p:cNvSpPr>
          <p:nvPr userDrawn="1"/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438912" lvl="0" indent="-320040"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lvl="0" indent="-320040">
              <a:buClr>
                <a:schemeClr val="accent1"/>
              </a:buClr>
              <a:buSzPct val="80000"/>
              <a:buFont typeface="Wingdings 2"/>
              <a:buChar char=""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lang="en-US" sz="3200" dirty="0" smtClean="0"/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 userDrawn="1"/>
        </p:nvSpPr>
        <p:spPr>
          <a:xfrm>
            <a:off x="381000" y="1676400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marL="438912" lvl="0" indent="-320040"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lvl="0" indent="-320040"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lvl="0" indent="-320040">
              <a:buClr>
                <a:schemeClr val="accent1"/>
              </a:buClr>
              <a:buSzPct val="80000"/>
              <a:buFont typeface="Wingdings 2"/>
              <a:buChar char=""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lang="en-US" sz="3200" dirty="0" smtClean="0"/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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4" name="Title Placeholder 1"/>
          <p:cNvSpPr txBox="1">
            <a:spLocks/>
          </p:cNvSpPr>
          <p:nvPr userDrawn="1"/>
        </p:nvSpPr>
        <p:spPr>
          <a:xfrm>
            <a:off x="6400800" y="0"/>
            <a:ext cx="2743200" cy="412862"/>
          </a:xfrm>
          <a:prstGeom prst="rect">
            <a:avLst/>
          </a:prstGeom>
        </p:spPr>
        <p:txBody>
          <a:bodyPr vert="horz" lIns="91440" rIns="45720" rtlCol="0" anchor="ctr">
            <a:normAutofit fontScale="47500" lnSpcReduction="2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g.linkedin.com/pub/dimitar-topuzov/18/470/833/e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ui-testing/uiautomator-testing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android.com/studio/test/espresso-test-recorder.html" TargetMode="External"/><Relationship Id="rId4" Type="http://schemas.openxmlformats.org/officeDocument/2006/relationships/hyperlink" Target="https://developer.android.com/training/testing/ui-testing/espresso-testing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f-framework/KIF" TargetMode="External"/><Relationship Id="rId7" Type="http://schemas.openxmlformats.org/officeDocument/2006/relationships/hyperlink" Target="https://github.com/calabas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ppium.io/" TargetMode="External"/><Relationship Id="rId5" Type="http://schemas.openxmlformats.org/officeDocument/2006/relationships/hyperlink" Target="http://selendroid.io/inspector.html" TargetMode="External"/><Relationship Id="rId4" Type="http://schemas.openxmlformats.org/officeDocument/2006/relationships/hyperlink" Target="https://github.com/TestingWithFrank/Frank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plant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ossbytes.com/5-open-source-mobile-test-automation-tool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nyybk-1ZYA&amp;feature=youtu.be&amp;list=PLmy9Ou5tcM-xZfNWUIL_yg7qstGStAKJM&amp;t=317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/tools/chrome-devtools/device-mode/" TargetMode="External"/><Relationship Id="rId2" Type="http://schemas.openxmlformats.org/officeDocument/2006/relationships/hyperlink" Target="https://www.google.com/webmasters/tools/mobile-friendly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astlane.tools/" TargetMode="External"/><Relationship Id="rId4" Type="http://schemas.openxmlformats.org/officeDocument/2006/relationships/hyperlink" Target="http://droid-at-screen.org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webmasters/mobile-sites/" TargetMode="External"/><Relationship Id="rId2" Type="http://schemas.openxmlformats.org/officeDocument/2006/relationships/hyperlink" Target="https://www.google.com/webmasters/tools/mobile-friendl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droid-at-screen.or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openstf/stf/master/doc/7s_usage.gif" TargetMode="External"/><Relationship Id="rId2" Type="http://schemas.openxmlformats.org/officeDocument/2006/relationships/hyperlink" Target="http://openstf.io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fastlane.tools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mailto:appium@1.7.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eruser.com/questions/302754/increase-the-maximum-number-of-open-file-descriptors-in-snow-leopar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saikrishna321/AppiumTestDistribution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us_fac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280" y="1290828"/>
            <a:ext cx="8077200" cy="1063752"/>
          </a:xfrm>
        </p:spPr>
        <p:txBody>
          <a:bodyPr/>
          <a:lstStyle/>
          <a:p>
            <a:pPr algn="ctr"/>
            <a:r>
              <a:rPr lang="en-US" dirty="0" smtClean="0"/>
              <a:t>Mobile Testing Tools</a:t>
            </a:r>
            <a:endParaRPr lang="bg-BG" dirty="0"/>
          </a:p>
        </p:txBody>
      </p:sp>
      <p:pic>
        <p:nvPicPr>
          <p:cNvPr id="4" name="Picture 3" descr="logo-slogan-3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6890" y="2676144"/>
            <a:ext cx="5202620" cy="1828800"/>
          </a:xfrm>
          <a:prstGeom prst="rect">
            <a:avLst/>
          </a:prstGeom>
        </p:spPr>
      </p:pic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457200" y="5358384"/>
            <a:ext cx="8077200" cy="14996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Lector: Dimitar Topuzov</a:t>
            </a:r>
          </a:p>
          <a:p>
            <a:endParaRPr lang="en-US" dirty="0" smtClean="0"/>
          </a:p>
          <a:p>
            <a:r>
              <a:rPr lang="en-US" dirty="0" smtClean="0"/>
              <a:t>E-mail: dtopuzov@gmail.com</a:t>
            </a:r>
          </a:p>
          <a:p>
            <a:r>
              <a:rPr lang="en-US" dirty="0" smtClean="0"/>
              <a:t>LinkedIn: </a:t>
            </a:r>
            <a:r>
              <a:rPr lang="en-US" dirty="0" smtClean="0">
                <a:hlinkClick r:id="rId3"/>
              </a:rPr>
              <a:t>http://bg.linkedin.com/pub/dimitar-topuzov/18/470/833/en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Copyright © Pragmatic LLC 				2018 </a:t>
            </a:r>
          </a:p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81600" y="5224272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6267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App Instrumentation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 lot (actually most) of the tools require app under test to be instrumented in order to be tested</a:t>
            </a:r>
            <a:r>
              <a:rPr lang="en-US" dirty="0">
                <a:cs typeface="Arial" pitchFamily="34" charset="0"/>
              </a:rPr>
              <a:t>.</a:t>
            </a:r>
            <a:endParaRPr lang="en-US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59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4600" dirty="0" smtClean="0">
                <a:cs typeface="Arial" pitchFamily="34" charset="0"/>
              </a:rPr>
              <a:t>App Instrumentation</a:t>
            </a:r>
          </a:p>
          <a:p>
            <a:pPr lvl="1">
              <a:lnSpc>
                <a:spcPct val="150000"/>
              </a:lnSpc>
            </a:pPr>
            <a:r>
              <a:rPr lang="en-US" sz="4000" dirty="0" smtClean="0">
                <a:cs typeface="Arial" pitchFamily="34" charset="0"/>
              </a:rPr>
              <a:t>Disadvantages</a:t>
            </a:r>
          </a:p>
          <a:p>
            <a:pPr lvl="2">
              <a:lnSpc>
                <a:spcPct val="150000"/>
              </a:lnSpc>
            </a:pPr>
            <a:r>
              <a:rPr lang="en-US" sz="3400" dirty="0" smtClean="0">
                <a:cs typeface="Arial" pitchFamily="34" charset="0"/>
              </a:rPr>
              <a:t>What you test with automated tests in not what you release</a:t>
            </a:r>
          </a:p>
          <a:p>
            <a:pPr lvl="3">
              <a:lnSpc>
                <a:spcPct val="150000"/>
              </a:lnSpc>
            </a:pPr>
            <a:r>
              <a:rPr lang="en-US" sz="2900" dirty="0" smtClean="0">
                <a:cs typeface="Arial" pitchFamily="34" charset="0"/>
              </a:rPr>
              <a:t>You can not implement Continuous Delivery</a:t>
            </a:r>
          </a:p>
          <a:p>
            <a:pPr lvl="2">
              <a:lnSpc>
                <a:spcPct val="150000"/>
              </a:lnSpc>
            </a:pPr>
            <a:r>
              <a:rPr lang="en-US" sz="3400" dirty="0" smtClean="0">
                <a:cs typeface="Arial" pitchFamily="34" charset="0"/>
              </a:rPr>
              <a:t>You can automated only our app, because native apps are not instrumented</a:t>
            </a:r>
          </a:p>
          <a:p>
            <a:pPr lvl="3">
              <a:lnSpc>
                <a:spcPct val="150000"/>
              </a:lnSpc>
            </a:pPr>
            <a:r>
              <a:rPr lang="en-US" sz="2900" dirty="0" smtClean="0">
                <a:cs typeface="Arial" pitchFamily="34" charset="0"/>
              </a:rPr>
              <a:t>What will happen if a button in your app open native calendar of the OS?</a:t>
            </a:r>
            <a:endParaRPr lang="en-US" sz="2900" dirty="0" smtClean="0">
              <a:cs typeface="Arial" pitchFamily="34" charset="0"/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en-US" sz="3400" dirty="0" smtClean="0">
                <a:cs typeface="Arial" pitchFamily="34" charset="0"/>
              </a:rPr>
              <a:t>Instrumentation itself might not be easy via command-line</a:t>
            </a:r>
          </a:p>
          <a:p>
            <a:pPr lvl="3">
              <a:lnSpc>
                <a:spcPct val="150000"/>
              </a:lnSpc>
            </a:pPr>
            <a:r>
              <a:rPr lang="en-US" sz="2900" dirty="0" smtClean="0">
                <a:cs typeface="Arial" pitchFamily="34" charset="0"/>
              </a:rPr>
              <a:t>You need to spend extra effort just to make the app testable</a:t>
            </a:r>
            <a:r>
              <a:rPr lang="en-US" sz="2400" dirty="0" smtClean="0">
                <a:cs typeface="Arial" pitchFamily="34" charset="0"/>
              </a:rPr>
              <a:t/>
            </a:r>
            <a:br>
              <a:rPr lang="en-US" sz="2400" dirty="0" smtClean="0">
                <a:cs typeface="Arial" pitchFamily="34" charset="0"/>
              </a:rPr>
            </a:br>
            <a:endParaRPr 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4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App Instrumentation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Advantages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No dependency on native automation APIs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Usually leads to faster tests 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Usually give more control in context of app under test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43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828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Automation Approaches </a:t>
            </a:r>
            <a:br>
              <a:rPr lang="en-US" dirty="0" smtClean="0"/>
            </a:br>
            <a:r>
              <a:rPr lang="en-US" dirty="0" smtClean="0"/>
              <a:t>and Tools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02307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Platform’s build-in testing tools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Each platforms comes with its own build-in </a:t>
            </a:r>
            <a:r>
              <a:rPr lang="en-US" dirty="0" smtClean="0">
                <a:cs typeface="Arial" pitchFamily="34" charset="0"/>
              </a:rPr>
              <a:t>tools</a:t>
            </a:r>
            <a:endParaRPr lang="en-US" dirty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That is actually how manufacturer of the OS test its own </a:t>
            </a:r>
            <a:r>
              <a:rPr lang="en-US" dirty="0" smtClean="0">
                <a:cs typeface="Arial" pitchFamily="34" charset="0"/>
              </a:rPr>
              <a:t>apps</a:t>
            </a:r>
            <a:endParaRPr lang="en-US" dirty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Usually build-in tooling </a:t>
            </a:r>
            <a:r>
              <a:rPr lang="en-US" dirty="0" smtClean="0">
                <a:cs typeface="Arial" pitchFamily="34" charset="0"/>
              </a:rPr>
              <a:t>are </a:t>
            </a:r>
            <a:r>
              <a:rPr lang="en-US" dirty="0">
                <a:cs typeface="Arial" pitchFamily="34" charset="0"/>
              </a:rPr>
              <a:t>based on accessibility APIs 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Usually build-in tooling does not require </a:t>
            </a:r>
            <a:r>
              <a:rPr lang="en-US" dirty="0" smtClean="0">
                <a:cs typeface="Arial" pitchFamily="34" charset="0"/>
              </a:rPr>
              <a:t>instrumentation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Usually use the language used for developing the app</a:t>
            </a:r>
          </a:p>
          <a:p>
            <a:pPr lvl="3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Note that language is different for each platform</a:t>
            </a:r>
          </a:p>
          <a:p>
            <a:pPr lvl="3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=&gt; No cross-platform testing with single tool.</a:t>
            </a:r>
          </a:p>
        </p:txBody>
      </p:sp>
    </p:spTree>
    <p:extLst>
      <p:ext uri="{BB962C8B-B14F-4D97-AF65-F5344CB8AC3E}">
        <p14:creationId xmlns:p14="http://schemas.microsoft.com/office/powerpoint/2010/main" val="31683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Tools based on platform’s build-in solutions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Some guys think build-in tools are not good enough and try to make them better, result is tools that usually: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Expose better API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Provide some extra </a:t>
            </a:r>
            <a:r>
              <a:rPr lang="en-US" dirty="0" smtClean="0">
                <a:cs typeface="Arial" pitchFamily="34" charset="0"/>
              </a:rPr>
              <a:t>features 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Make possible usage of build-in tools from other languages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Those tools have all the bugs of build-in tools (and some more)</a:t>
            </a:r>
          </a:p>
        </p:txBody>
      </p:sp>
    </p:spTree>
    <p:extLst>
      <p:ext uri="{BB962C8B-B14F-4D97-AF65-F5344CB8AC3E}">
        <p14:creationId xmlns:p14="http://schemas.microsoft.com/office/powerpoint/2010/main" val="370903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Tools based on instrumentation of app under test</a:t>
            </a:r>
            <a:endParaRPr lang="en-US" sz="3500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This approach add some additional lib in app under test</a:t>
            </a:r>
          </a:p>
          <a:p>
            <a:pPr lvl="1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Automated tests talk with something which live in app under test</a:t>
            </a:r>
          </a:p>
          <a:p>
            <a:pPr lvl="1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App under test is not the same app you release</a:t>
            </a:r>
          </a:p>
          <a:p>
            <a:pPr lvl="2">
              <a:lnSpc>
                <a:spcPct val="150000"/>
              </a:lnSpc>
            </a:pPr>
            <a:r>
              <a:rPr lang="en-US" sz="2200" dirty="0" smtClean="0">
                <a:cs typeface="Arial" pitchFamily="34" charset="0"/>
              </a:rPr>
              <a:t>This is a </a:t>
            </a:r>
            <a:r>
              <a:rPr lang="en-US" sz="2200" dirty="0">
                <a:cs typeface="Arial" pitchFamily="34" charset="0"/>
              </a:rPr>
              <a:t>b</a:t>
            </a:r>
            <a:r>
              <a:rPr lang="en-US" sz="2200" dirty="0" smtClean="0">
                <a:cs typeface="Arial" pitchFamily="34" charset="0"/>
              </a:rPr>
              <a:t>locker for implementation of Continuous Delivery</a:t>
            </a:r>
            <a:endParaRPr lang="en-US" sz="16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Bypass platform limitations </a:t>
            </a:r>
          </a:p>
          <a:p>
            <a:pPr lvl="2">
              <a:lnSpc>
                <a:spcPct val="150000"/>
              </a:lnSpc>
            </a:pPr>
            <a:r>
              <a:rPr lang="en-US" sz="2200" dirty="0" smtClean="0">
                <a:cs typeface="Arial" pitchFamily="34" charset="0"/>
              </a:rPr>
              <a:t>Apple Instruments had 1 second delay between each two calls</a:t>
            </a:r>
          </a:p>
          <a:p>
            <a:pPr lvl="1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Can not use the same UI tree explorers as build-in tools</a:t>
            </a:r>
          </a:p>
          <a:p>
            <a:pPr lvl="2">
              <a:lnSpc>
                <a:spcPct val="150000"/>
              </a:lnSpc>
            </a:pPr>
            <a:r>
              <a:rPr lang="en-US" sz="2200" dirty="0" smtClean="0">
                <a:solidFill>
                  <a:srgbClr val="FF0000"/>
                </a:solidFill>
                <a:cs typeface="Arial" pitchFamily="34" charset="0"/>
              </a:rPr>
              <a:t>visual tree != accessibility automation tree</a:t>
            </a:r>
          </a:p>
        </p:txBody>
      </p:sp>
    </p:spTree>
    <p:extLst>
      <p:ext uri="{BB962C8B-B14F-4D97-AF65-F5344CB8AC3E}">
        <p14:creationId xmlns:p14="http://schemas.microsoft.com/office/powerpoint/2010/main" val="12268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Tools based on images</a:t>
            </a:r>
            <a:endParaRPr lang="en-US" sz="24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Technology agnostic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Good for testing games or apps without accessibility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Hard to scale, high maintenance if UI changes a lot</a:t>
            </a:r>
            <a:endParaRPr lang="en-US" dirty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You need different images for each device you test because of different resolutions and different rendering in different OSs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You need to change the pictures after each change in the UI</a:t>
            </a:r>
          </a:p>
        </p:txBody>
      </p:sp>
    </p:spTree>
    <p:extLst>
      <p:ext uri="{BB962C8B-B14F-4D97-AF65-F5344CB8AC3E}">
        <p14:creationId xmlns:p14="http://schemas.microsoft.com/office/powerpoint/2010/main" val="65077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Platform Build-In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Android</a:t>
            </a:r>
            <a:endParaRPr lang="en-US" sz="3500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3000" dirty="0">
                <a:cs typeface="Arial" pitchFamily="34" charset="0"/>
                <a:hlinkClick r:id="rId3"/>
              </a:rPr>
              <a:t>UI </a:t>
            </a:r>
            <a:r>
              <a:rPr lang="en-US" sz="3000" dirty="0" err="1">
                <a:cs typeface="Arial" pitchFamily="34" charset="0"/>
                <a:hlinkClick r:id="rId3"/>
              </a:rPr>
              <a:t>Automator</a:t>
            </a:r>
            <a:r>
              <a:rPr lang="en-US" sz="3000" dirty="0">
                <a:cs typeface="Arial" pitchFamily="34" charset="0"/>
                <a:hlinkClick r:id="rId3"/>
              </a:rPr>
              <a:t> </a:t>
            </a:r>
            <a:endParaRPr lang="en-US" sz="3000" dirty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sz="2600" dirty="0">
                <a:cs typeface="Arial" pitchFamily="34" charset="0"/>
              </a:rPr>
              <a:t>UI </a:t>
            </a:r>
            <a:r>
              <a:rPr lang="en-US" sz="2600" dirty="0" err="1">
                <a:cs typeface="Arial" pitchFamily="34" charset="0"/>
              </a:rPr>
              <a:t>Automator</a:t>
            </a:r>
            <a:r>
              <a:rPr lang="en-US" sz="2600" dirty="0">
                <a:cs typeface="Arial" pitchFamily="34" charset="0"/>
              </a:rPr>
              <a:t> is a UI testing framework suitable for cross-app functional UI testing across system and installed apps.</a:t>
            </a:r>
          </a:p>
          <a:p>
            <a:pPr lvl="1">
              <a:lnSpc>
                <a:spcPct val="150000"/>
              </a:lnSpc>
            </a:pPr>
            <a:r>
              <a:rPr lang="en-US" sz="3000" dirty="0">
                <a:cs typeface="Arial" pitchFamily="34" charset="0"/>
                <a:hlinkClick r:id="rId4"/>
              </a:rPr>
              <a:t>Espresso</a:t>
            </a:r>
            <a:r>
              <a:rPr lang="en-US" sz="3000" dirty="0">
                <a:cs typeface="Arial" pitchFamily="34" charset="0"/>
              </a:rPr>
              <a:t> 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Espresso’s full power </a:t>
            </a:r>
            <a:r>
              <a:rPr lang="en-US" sz="2600" dirty="0">
                <a:cs typeface="Arial" pitchFamily="34" charset="0"/>
              </a:rPr>
              <a:t>is unlocked by those who are familiar with the codebase under test</a:t>
            </a:r>
            <a:r>
              <a:rPr lang="en-US" sz="2600" dirty="0" smtClean="0">
                <a:cs typeface="Arial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Recorder is available </a:t>
            </a:r>
            <a:r>
              <a:rPr lang="en-US" sz="2600" dirty="0">
                <a:cs typeface="Arial" pitchFamily="34" charset="0"/>
              </a:rPr>
              <a:t>in </a:t>
            </a:r>
            <a:r>
              <a:rPr lang="en-US" sz="2600" dirty="0" smtClean="0">
                <a:cs typeface="Arial" pitchFamily="34" charset="0"/>
                <a:hlinkClick r:id="rId5"/>
              </a:rPr>
              <a:t>Android Studio 2.2</a:t>
            </a:r>
            <a:endParaRPr lang="en-US" sz="35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19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Platform Build-In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iOS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cs typeface="Arial" pitchFamily="34" charset="0"/>
              </a:rPr>
              <a:t>UIAutomation</a:t>
            </a:r>
            <a:r>
              <a:rPr lang="en-US" dirty="0">
                <a:cs typeface="Arial" pitchFamily="34" charset="0"/>
              </a:rPr>
              <a:t> (for iOS up to version 9</a:t>
            </a:r>
            <a:r>
              <a:rPr lang="en-US" dirty="0" smtClean="0">
                <a:cs typeface="Arial" pitchFamily="34" charset="0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Deprecated with iOS10/Xcode8</a:t>
            </a:r>
            <a:endParaRPr lang="en-US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cs typeface="Arial" pitchFamily="34" charset="0"/>
              </a:rPr>
              <a:t>XCTest</a:t>
            </a:r>
            <a:r>
              <a:rPr lang="en-US" dirty="0">
                <a:cs typeface="Arial" pitchFamily="34" charset="0"/>
              </a:rPr>
              <a:t> (for iOS 9 and above</a:t>
            </a:r>
            <a:r>
              <a:rPr lang="en-US" dirty="0" smtClean="0">
                <a:cs typeface="Arial" pitchFamily="34" charset="0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Available with </a:t>
            </a:r>
            <a:r>
              <a:rPr lang="en-US" dirty="0" err="1" smtClean="0">
                <a:cs typeface="Arial" pitchFamily="34" charset="0"/>
              </a:rPr>
              <a:t>Xcode</a:t>
            </a:r>
            <a:r>
              <a:rPr lang="en-US" dirty="0" smtClean="0">
                <a:cs typeface="Arial" pitchFamily="34" charset="0"/>
              </a:rPr>
              <a:t> 7+ for iOS9+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Recorder is available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6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Evaluating mobile test automation tools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Automation strategies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Review of most popular automation tools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Other tools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Local labs vs. Cloud Platforms</a:t>
            </a:r>
          </a:p>
        </p:txBody>
      </p:sp>
    </p:spTree>
    <p:extLst>
      <p:ext uri="{BB962C8B-B14F-4D97-AF65-F5344CB8AC3E}">
        <p14:creationId xmlns:p14="http://schemas.microsoft.com/office/powerpoint/2010/main" val="3793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Based on Build-In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iOS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  <a:hlinkClick r:id="rId3"/>
              </a:rPr>
              <a:t>Keep It Functional (KIF)</a:t>
            </a:r>
            <a:endParaRPr lang="en-US" sz="30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  <a:hlinkClick r:id="rId4"/>
              </a:rPr>
              <a:t>Frank</a:t>
            </a:r>
            <a:endParaRPr lang="en-US" sz="30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Android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  <a:hlinkClick r:id="rId5"/>
              </a:rPr>
              <a:t>Selendroid</a:t>
            </a:r>
            <a:endParaRPr lang="en-US" sz="3000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Cross-platform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  <a:hlinkClick r:id="rId6"/>
              </a:rPr>
              <a:t>Appium</a:t>
            </a:r>
            <a:endParaRPr lang="en-US" sz="30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  <a:hlinkClick r:id="rId7"/>
              </a:rPr>
              <a:t>Calabash</a:t>
            </a:r>
            <a:endParaRPr lang="en-US" sz="3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3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Arial" pitchFamily="34" charset="0"/>
              </a:rPr>
              <a:t>Based on 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cs typeface="Arial" pitchFamily="34" charset="0"/>
              </a:rPr>
              <a:t>Smartbear</a:t>
            </a:r>
            <a:r>
              <a:rPr lang="en-US" dirty="0" smtClean="0">
                <a:cs typeface="Arial" pitchFamily="34" charset="0"/>
              </a:rPr>
              <a:t> Test Complete (Mobile)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cs typeface="Arial" pitchFamily="34" charset="0"/>
              </a:rPr>
              <a:t>Telerik</a:t>
            </a:r>
            <a:r>
              <a:rPr lang="en-US" dirty="0" smtClean="0">
                <a:cs typeface="Arial" pitchFamily="34" charset="0"/>
              </a:rPr>
              <a:t> </a:t>
            </a:r>
            <a:r>
              <a:rPr lang="en-US" dirty="0" err="1" smtClean="0">
                <a:cs typeface="Arial" pitchFamily="34" charset="0"/>
              </a:rPr>
              <a:t>TestStudio</a:t>
            </a:r>
            <a:r>
              <a:rPr lang="en-US" dirty="0" smtClean="0">
                <a:cs typeface="Arial" pitchFamily="34" charset="0"/>
              </a:rPr>
              <a:t> (Mobile)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Most of the enterprise level </a:t>
            </a:r>
            <a:r>
              <a:rPr lang="en-US" dirty="0" smtClean="0">
                <a:cs typeface="Arial" pitchFamily="34" charset="0"/>
              </a:rPr>
              <a:t>tools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Enterprise Tools - 2016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99937"/>
            <a:ext cx="6781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Enterprise Tools - 2017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3999"/>
            <a:ext cx="6778589" cy="533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7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Tools Based on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500" dirty="0" err="1" smtClean="0">
                <a:cs typeface="Arial" pitchFamily="34" charset="0"/>
              </a:rPr>
              <a:t>Sikuli</a:t>
            </a:r>
            <a:endParaRPr lang="en-US" sz="35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Free, but can not test on real devices out-of-the-box</a:t>
            </a:r>
          </a:p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  <a:hlinkClick r:id="rId3"/>
              </a:rPr>
              <a:t>eggPlant</a:t>
            </a:r>
            <a:endParaRPr lang="en-US" sz="3500" dirty="0" smtClean="0">
              <a:cs typeface="Arial" pitchFamily="34" charset="0"/>
            </a:endParaRPr>
          </a:p>
          <a:p>
            <a:pPr marL="118872" indent="0">
              <a:lnSpc>
                <a:spcPct val="150000"/>
              </a:lnSpc>
              <a:buNone/>
            </a:pPr>
            <a:endParaRPr lang="en-US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Most of the enterprise level tools support images based testing as feature</a:t>
            </a:r>
            <a:endParaRPr lang="en-US" sz="35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024187"/>
            <a:ext cx="5969610" cy="24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Open Source Tools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Recently article became popular: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fossbytes.com/5-open-source-mobile-test-automation-tools</a:t>
            </a:r>
            <a:endParaRPr lang="en-US" dirty="0" smtClean="0"/>
          </a:p>
          <a:p>
            <a:r>
              <a:rPr lang="en-US" dirty="0" smtClean="0"/>
              <a:t>Appium – Great</a:t>
            </a:r>
          </a:p>
          <a:p>
            <a:r>
              <a:rPr lang="en-US" dirty="0" err="1" smtClean="0"/>
              <a:t>Robotium</a:t>
            </a:r>
            <a:r>
              <a:rPr lang="en-US" dirty="0" smtClean="0"/>
              <a:t> – Don’t spend time on it!</a:t>
            </a:r>
          </a:p>
          <a:p>
            <a:pPr lvl="1"/>
            <a:r>
              <a:rPr lang="en-US" dirty="0" smtClean="0"/>
              <a:t>Free framework, paid recording </a:t>
            </a:r>
          </a:p>
          <a:p>
            <a:pPr lvl="2"/>
            <a:r>
              <a:rPr lang="en-US" dirty="0" smtClean="0"/>
              <a:t>…while there is already official free recording by Android Studio</a:t>
            </a:r>
          </a:p>
          <a:p>
            <a:pPr lvl="1"/>
            <a:r>
              <a:rPr lang="en-US" dirty="0" smtClean="0"/>
              <a:t>Only for Android, will die soon (according to me)</a:t>
            </a:r>
          </a:p>
        </p:txBody>
      </p:sp>
    </p:spTree>
    <p:extLst>
      <p:ext uri="{BB962C8B-B14F-4D97-AF65-F5344CB8AC3E}">
        <p14:creationId xmlns:p14="http://schemas.microsoft.com/office/powerpoint/2010/main" val="294213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Open Source Tools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5334000"/>
          </a:xfrm>
        </p:spPr>
        <p:txBody>
          <a:bodyPr>
            <a:normAutofit/>
          </a:bodyPr>
          <a:lstStyle/>
          <a:p>
            <a:r>
              <a:rPr lang="en-US" sz="3500" dirty="0"/>
              <a:t>Selendroid – Don’t spend time on it!</a:t>
            </a:r>
          </a:p>
          <a:p>
            <a:pPr lvl="1"/>
            <a:r>
              <a:rPr lang="en-US" dirty="0"/>
              <a:t>Something like appium, but only for Android </a:t>
            </a:r>
            <a:endParaRPr lang="en-US" dirty="0" smtClean="0"/>
          </a:p>
          <a:p>
            <a:pPr lvl="1"/>
            <a:r>
              <a:rPr lang="en-US" dirty="0" smtClean="0"/>
              <a:t>No </a:t>
            </a:r>
            <a:r>
              <a:rPr lang="en-US" dirty="0"/>
              <a:t>single plus compared to appium -&gt; will die </a:t>
            </a:r>
            <a:r>
              <a:rPr lang="en-US" dirty="0" smtClean="0"/>
              <a:t>soon</a:t>
            </a:r>
          </a:p>
          <a:p>
            <a:r>
              <a:rPr lang="en-US" sz="3500" dirty="0" smtClean="0"/>
              <a:t>Keep It Functional – Don’t spend time on it</a:t>
            </a:r>
          </a:p>
          <a:p>
            <a:pPr lvl="1"/>
            <a:r>
              <a:rPr lang="en-US" dirty="0" smtClean="0"/>
              <a:t>Only for iOS, can write tests only on Objective C/Swift</a:t>
            </a:r>
          </a:p>
          <a:p>
            <a:pPr lvl="1"/>
            <a:r>
              <a:rPr lang="en-US" dirty="0" smtClean="0"/>
              <a:t>Modify app under test</a:t>
            </a:r>
          </a:p>
          <a:p>
            <a:pPr lvl="1"/>
            <a:r>
              <a:rPr lang="en-US" dirty="0" smtClean="0"/>
              <a:t>Apple already have good recorder n </a:t>
            </a:r>
            <a:r>
              <a:rPr lang="en-US" dirty="0" err="1" smtClean="0"/>
              <a:t>Xcode</a:t>
            </a:r>
            <a:r>
              <a:rPr lang="en-US" dirty="0"/>
              <a:t> </a:t>
            </a:r>
            <a:r>
              <a:rPr lang="en-US" dirty="0" smtClean="0"/>
              <a:t>-&gt; KIF will die</a:t>
            </a:r>
          </a:p>
          <a:p>
            <a:r>
              <a:rPr lang="en-US" sz="3500" dirty="0" err="1" smtClean="0"/>
              <a:t>Monkeytalk</a:t>
            </a:r>
            <a:r>
              <a:rPr lang="en-US" sz="3500" dirty="0" smtClean="0"/>
              <a:t> – Don’t spend time on it</a:t>
            </a:r>
          </a:p>
          <a:p>
            <a:pPr lvl="1"/>
            <a:r>
              <a:rPr lang="en-US" dirty="0" smtClean="0"/>
              <a:t>Accrued by Oracle on </a:t>
            </a:r>
            <a:r>
              <a:rPr lang="en-US" dirty="0"/>
              <a:t>August 6, </a:t>
            </a:r>
            <a:r>
              <a:rPr lang="en-US" dirty="0" smtClean="0"/>
              <a:t>2015</a:t>
            </a:r>
          </a:p>
          <a:p>
            <a:pPr lvl="1"/>
            <a:r>
              <a:rPr lang="en-US" dirty="0" err="1" smtClean="0"/>
              <a:t>Defacto</a:t>
            </a:r>
            <a:r>
              <a:rPr lang="en-US" dirty="0" smtClean="0"/>
              <a:t> it is already dead (11 start on GitHub)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69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828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Mobile Automation</a:t>
            </a:r>
            <a:br>
              <a:rPr lang="en-US" dirty="0" smtClean="0"/>
            </a:br>
            <a:r>
              <a:rPr lang="en-US" dirty="0" smtClean="0"/>
              <a:t>The Big Picture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80639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automated in mobile world you will need:</a:t>
            </a:r>
          </a:p>
          <a:p>
            <a:pPr lvl="1"/>
            <a:r>
              <a:rPr lang="en-US" dirty="0" smtClean="0"/>
              <a:t>Automated emulator/simulator management</a:t>
            </a:r>
          </a:p>
          <a:p>
            <a:pPr lvl="1"/>
            <a:r>
              <a:rPr lang="en-US" dirty="0" smtClean="0"/>
              <a:t>Automated management of test machines and tools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Automated tests </a:t>
            </a:r>
          </a:p>
          <a:p>
            <a:pPr lvl="1"/>
            <a:r>
              <a:rPr lang="en-US" dirty="0" smtClean="0"/>
              <a:t>CI (automated execution of automated tests)</a:t>
            </a:r>
          </a:p>
          <a:p>
            <a:pPr lvl="1"/>
            <a:r>
              <a:rPr lang="en-US" dirty="0" smtClean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154802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Device Management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and delete emulators and </a:t>
            </a:r>
            <a:r>
              <a:rPr lang="en-US" dirty="0" smtClean="0"/>
              <a:t>simulators</a:t>
            </a:r>
          </a:p>
          <a:p>
            <a:pPr lvl="1"/>
            <a:r>
              <a:rPr lang="en-US" dirty="0" smtClean="0"/>
              <a:t>Create emulator/simulator with </a:t>
            </a:r>
            <a:r>
              <a:rPr lang="en-US" dirty="0"/>
              <a:t>required OS version, screen size, hardware and </a:t>
            </a:r>
            <a:r>
              <a:rPr lang="en-US" dirty="0" smtClean="0"/>
              <a:t>settings</a:t>
            </a:r>
          </a:p>
          <a:p>
            <a:pPr lvl="1"/>
            <a:r>
              <a:rPr lang="en-US" dirty="0" smtClean="0"/>
              <a:t>Reset state of emulator/simulator</a:t>
            </a:r>
          </a:p>
          <a:p>
            <a:pPr lvl="1"/>
            <a:r>
              <a:rPr lang="en-US" dirty="0" smtClean="0"/>
              <a:t>Delete unused emulators/simulators to clean space</a:t>
            </a:r>
            <a:endParaRPr lang="en-US" dirty="0"/>
          </a:p>
          <a:p>
            <a:r>
              <a:rPr lang="en-US" dirty="0"/>
              <a:t>Change settings of </a:t>
            </a:r>
            <a:r>
              <a:rPr lang="en-US" dirty="0" smtClean="0"/>
              <a:t>emulators and simulators</a:t>
            </a:r>
          </a:p>
          <a:p>
            <a:pPr lvl="1"/>
            <a:r>
              <a:rPr lang="en-US" dirty="0" smtClean="0"/>
              <a:t>For example: </a:t>
            </a:r>
            <a:r>
              <a:rPr lang="en-US" dirty="0"/>
              <a:t>s</a:t>
            </a:r>
            <a:r>
              <a:rPr lang="en-US" dirty="0" smtClean="0"/>
              <a:t>et </a:t>
            </a:r>
            <a:r>
              <a:rPr lang="en-US" dirty="0"/>
              <a:t>different </a:t>
            </a:r>
            <a:r>
              <a:rPr lang="en-US" dirty="0" smtClean="0"/>
              <a:t>geo location</a:t>
            </a:r>
            <a:endParaRPr lang="en-US" dirty="0"/>
          </a:p>
          <a:p>
            <a:r>
              <a:rPr lang="en-US" dirty="0" smtClean="0"/>
              <a:t>Install and uninstall applications</a:t>
            </a:r>
          </a:p>
          <a:p>
            <a:pPr lvl="1"/>
            <a:r>
              <a:rPr lang="en-US" dirty="0" smtClean="0"/>
              <a:t>Install app under test</a:t>
            </a:r>
          </a:p>
          <a:p>
            <a:pPr lvl="1"/>
            <a:r>
              <a:rPr lang="en-US" dirty="0" smtClean="0"/>
              <a:t>Uninstall older apps (with or without cleanup user 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Ease of script development and execution </a:t>
            </a:r>
            <a:endParaRPr lang="en-US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Writing, maintaining and running scripts should be easy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Some recorder based tools with save time for creating tests, but if recorder is not smart enough (do not generate page objects under the hood) maintenance might be nightmare.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Always have in mind command-line execution. </a:t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CI servers does not use IDEs and can’t click green “run” buttons.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8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Machines Management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572126"/>
            <a:ext cx="91440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Management </a:t>
            </a:r>
            <a:r>
              <a:rPr lang="en-US" dirty="0"/>
              <a:t>of test machines and tools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In order to use latest mobile OS versions in emulators/simulators or to work with latest physical devices you need latest versions of Android SDK or </a:t>
            </a:r>
            <a:r>
              <a:rPr lang="en-US" dirty="0" err="1" smtClean="0"/>
              <a:t>Xcode</a:t>
            </a:r>
            <a:endParaRPr lang="en-US" dirty="0" smtClean="0"/>
          </a:p>
          <a:p>
            <a:pPr lvl="1"/>
            <a:r>
              <a:rPr lang="en-US" dirty="0" smtClean="0"/>
              <a:t>Most of the tools you need for automation have frequent releases and you need fast way to get latest version on all machines</a:t>
            </a:r>
          </a:p>
        </p:txBody>
      </p:sp>
    </p:spTree>
    <p:extLst>
      <p:ext uri="{BB962C8B-B14F-4D97-AF65-F5344CB8AC3E}">
        <p14:creationId xmlns:p14="http://schemas.microsoft.com/office/powerpoint/2010/main" val="22212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Automated Tests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572126"/>
            <a:ext cx="91440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Automated tests</a:t>
            </a:r>
          </a:p>
          <a:p>
            <a:pPr lvl="1"/>
            <a:r>
              <a:rPr lang="en-US" dirty="0" smtClean="0"/>
              <a:t>We already did review of approaches and tools</a:t>
            </a:r>
          </a:p>
          <a:p>
            <a:pPr lvl="1"/>
            <a:r>
              <a:rPr lang="en-US" dirty="0" smtClean="0"/>
              <a:t>Pick one of them and write tests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778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572126"/>
            <a:ext cx="91440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Continuous Integrations will help you to</a:t>
            </a:r>
          </a:p>
          <a:p>
            <a:pPr lvl="1"/>
            <a:r>
              <a:rPr lang="en-US" dirty="0" smtClean="0"/>
              <a:t>Execute your tests when you are not at office</a:t>
            </a:r>
          </a:p>
          <a:p>
            <a:pPr lvl="1"/>
            <a:r>
              <a:rPr lang="en-US" dirty="0" smtClean="0"/>
              <a:t>Execute test exactly when change is committed</a:t>
            </a:r>
          </a:p>
          <a:p>
            <a:pPr lvl="2"/>
            <a:r>
              <a:rPr lang="en-US" dirty="0" smtClean="0"/>
              <a:t>This helps to have fast feedback</a:t>
            </a:r>
          </a:p>
          <a:p>
            <a:pPr lvl="2"/>
            <a:r>
              <a:rPr lang="en-US" dirty="0" smtClean="0"/>
              <a:t>Fast feedback is VERY important!</a:t>
            </a:r>
          </a:p>
          <a:p>
            <a:pPr lvl="1"/>
            <a:r>
              <a:rPr lang="en-US" dirty="0" smtClean="0"/>
              <a:t>Better watch </a:t>
            </a:r>
            <a:r>
              <a:rPr lang="en-US" dirty="0" smtClean="0">
                <a:hlinkClick r:id="rId2"/>
              </a:rPr>
              <a:t>this video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Uncle </a:t>
            </a:r>
            <a:r>
              <a:rPr lang="en-US" dirty="0" err="1" smtClean="0"/>
              <a:t>Mitko</a:t>
            </a:r>
            <a:r>
              <a:rPr lang="en-US" dirty="0" smtClean="0"/>
              <a:t> principal:</a:t>
            </a:r>
          </a:p>
          <a:p>
            <a:pPr lvl="1"/>
            <a:r>
              <a:rPr lang="en-US" dirty="0" smtClean="0"/>
              <a:t>Automated tests not on CI are not automated tests</a:t>
            </a:r>
          </a:p>
        </p:txBody>
      </p:sp>
    </p:spTree>
    <p:extLst>
      <p:ext uri="{BB962C8B-B14F-4D97-AF65-F5344CB8AC3E}">
        <p14:creationId xmlns:p14="http://schemas.microsoft.com/office/powerpoint/2010/main" val="11571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Reporting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572126"/>
            <a:ext cx="91440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How developers understand something is broken?</a:t>
            </a:r>
          </a:p>
          <a:p>
            <a:pPr lvl="1"/>
            <a:r>
              <a:rPr lang="en-US" dirty="0" smtClean="0"/>
              <a:t>You investigate and tell them?</a:t>
            </a:r>
          </a:p>
          <a:p>
            <a:pPr lvl="2"/>
            <a:r>
              <a:rPr lang="en-US" dirty="0" smtClean="0"/>
              <a:t>Not an option! It does not work if you are on vacation.</a:t>
            </a:r>
          </a:p>
          <a:p>
            <a:pPr lvl="1"/>
            <a:r>
              <a:rPr lang="en-US" dirty="0" smtClean="0"/>
              <a:t>Send them email?</a:t>
            </a:r>
            <a:endParaRPr lang="en-US" dirty="0"/>
          </a:p>
          <a:p>
            <a:pPr lvl="2"/>
            <a:r>
              <a:rPr lang="en-US" dirty="0" smtClean="0"/>
              <a:t>A bit better, but who read emails when he is busy to write code?</a:t>
            </a:r>
          </a:p>
          <a:p>
            <a:pPr lvl="2"/>
            <a:r>
              <a:rPr lang="en-US" dirty="0" smtClean="0"/>
              <a:t>It might be too much spam.</a:t>
            </a:r>
          </a:p>
          <a:p>
            <a:pPr lvl="1"/>
            <a:r>
              <a:rPr lang="en-US" dirty="0" smtClean="0"/>
              <a:t>Dashboards?</a:t>
            </a:r>
            <a:endParaRPr lang="en-US" dirty="0"/>
          </a:p>
          <a:p>
            <a:pPr lvl="2"/>
            <a:r>
              <a:rPr lang="en-US" dirty="0" smtClean="0"/>
              <a:t>It is visible for everyone in the room, no spam.</a:t>
            </a:r>
          </a:p>
          <a:p>
            <a:pPr lvl="1"/>
            <a:r>
              <a:rPr lang="en-US" dirty="0" smtClean="0"/>
              <a:t>Return back status on PRs?</a:t>
            </a:r>
            <a:endParaRPr lang="en-US" dirty="0"/>
          </a:p>
          <a:p>
            <a:pPr lvl="2"/>
            <a:r>
              <a:rPr lang="en-US" dirty="0" smtClean="0"/>
              <a:t>The most working solution for us. </a:t>
            </a:r>
            <a:endParaRPr lang="en-US" dirty="0"/>
          </a:p>
          <a:p>
            <a:pPr lvl="2"/>
            <a:r>
              <a:rPr lang="en-US" dirty="0" smtClean="0"/>
              <a:t>No spam for other </a:t>
            </a:r>
            <a:r>
              <a:rPr lang="en-US" dirty="0" err="1" smtClean="0"/>
              <a:t>devs</a:t>
            </a:r>
            <a:r>
              <a:rPr lang="en-US" dirty="0" smtClean="0"/>
              <a:t>, no one merge PR if it is red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348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Reporting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462"/>
            <a:ext cx="9135979" cy="54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Reporting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463"/>
            <a:ext cx="9144000" cy="54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Reporting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858702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828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Other Tools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7079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  <a:hlinkClick r:id="rId2"/>
              </a:rPr>
              <a:t>Chrome Dev Tools (Device Mode)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  <a:hlinkClick r:id="rId2"/>
              </a:rPr>
              <a:t>Google Mobile Friendly Websites</a:t>
            </a:r>
            <a:endParaRPr lang="en-US" dirty="0" smtClean="0">
              <a:cs typeface="Arial" pitchFamily="34" charset="0"/>
              <a:hlinkClick r:id="rId3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  <a:hlinkClick r:id="rId4"/>
              </a:rPr>
              <a:t>droid-at-screen</a:t>
            </a:r>
            <a:endParaRPr lang="en-US" dirty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cs typeface="Arial" pitchFamily="34" charset="0"/>
                <a:hlinkClick r:id="rId3"/>
              </a:rPr>
              <a:t>OpenSTF</a:t>
            </a:r>
            <a:endParaRPr lang="en-US" dirty="0" smtClean="0"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cs typeface="Arial" pitchFamily="34" charset="0"/>
                <a:hlinkClick r:id="rId5"/>
              </a:rPr>
              <a:t>Fastlane</a:t>
            </a:r>
            <a:endParaRPr lang="en-US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0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Chrome Dev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Chrome Dev Tools -&gt; Device Mode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Simulate web on mobile devices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5200"/>
            <a:ext cx="9161646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7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8915400" cy="5334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Cross team collaboration capabilities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Both QA and </a:t>
            </a:r>
            <a:r>
              <a:rPr lang="en-US" dirty="0" err="1" smtClean="0">
                <a:cs typeface="Arial" pitchFamily="34" charset="0"/>
              </a:rPr>
              <a:t>Devs</a:t>
            </a:r>
            <a:r>
              <a:rPr lang="en-US" dirty="0" smtClean="0">
                <a:cs typeface="Arial" pitchFamily="34" charset="0"/>
              </a:rPr>
              <a:t> can easily contribute to testing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Even if </a:t>
            </a:r>
            <a:r>
              <a:rPr lang="en-US" dirty="0" err="1">
                <a:cs typeface="Arial" pitchFamily="34" charset="0"/>
              </a:rPr>
              <a:t>D</a:t>
            </a:r>
            <a:r>
              <a:rPr lang="en-US" dirty="0" err="1" smtClean="0">
                <a:cs typeface="Arial" pitchFamily="34" charset="0"/>
              </a:rPr>
              <a:t>evs</a:t>
            </a:r>
            <a:r>
              <a:rPr lang="en-US" dirty="0" smtClean="0">
                <a:cs typeface="Arial" pitchFamily="34" charset="0"/>
              </a:rPr>
              <a:t> do not contribute for testing, live is much better if </a:t>
            </a:r>
            <a:r>
              <a:rPr lang="en-US" dirty="0" err="1" smtClean="0">
                <a:cs typeface="Arial" pitchFamily="34" charset="0"/>
              </a:rPr>
              <a:t>Devs</a:t>
            </a:r>
            <a:r>
              <a:rPr lang="en-US" dirty="0" smtClean="0">
                <a:cs typeface="Arial" pitchFamily="34" charset="0"/>
              </a:rPr>
              <a:t> can easily run functional tests (usually written by QAs) before commit.</a:t>
            </a:r>
            <a:endParaRPr lang="en-US" sz="18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70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  <a:hlinkClick r:id="rId2"/>
              </a:rPr>
              <a:t>Google Mobile Friendly Websites</a:t>
            </a:r>
            <a:endParaRPr lang="en-US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Analyses </a:t>
            </a:r>
            <a:r>
              <a:rPr lang="en-US" dirty="0">
                <a:cs typeface="Arial" pitchFamily="34" charset="0"/>
              </a:rPr>
              <a:t>your </a:t>
            </a:r>
            <a:r>
              <a:rPr lang="en-US" dirty="0" smtClean="0">
                <a:cs typeface="Arial" pitchFamily="34" charset="0"/>
              </a:rPr>
              <a:t>website and check if it keeps to </a:t>
            </a:r>
            <a:r>
              <a:rPr lang="en-US" dirty="0" smtClean="0">
                <a:cs typeface="Arial" pitchFamily="34" charset="0"/>
                <a:hlinkClick r:id="rId3"/>
              </a:rPr>
              <a:t>recommendations for mobile design</a:t>
            </a:r>
            <a:endParaRPr lang="en-US" dirty="0" smtClean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29021"/>
            <a:ext cx="4267200" cy="302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5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Android on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  <a:hlinkClick r:id="rId2"/>
              </a:rPr>
              <a:t>droid-at-screen</a:t>
            </a:r>
            <a:endParaRPr lang="en-US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/>
              <a:t>Show the screen of an Android device on a </a:t>
            </a:r>
            <a:r>
              <a:rPr lang="en-US" dirty="0" smtClean="0"/>
              <a:t>computer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Useful for presentations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Two-way communication 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Click on projected screen will click on device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1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Manage Local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800" dirty="0" smtClean="0">
                <a:cs typeface="Arial" pitchFamily="34" charset="0"/>
                <a:hlinkClick r:id="rId2"/>
              </a:rPr>
              <a:t>OpenSTF</a:t>
            </a:r>
            <a:endParaRPr lang="en-US" sz="38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3300" dirty="0"/>
              <a:t>Control and manage real </a:t>
            </a:r>
            <a:r>
              <a:rPr lang="en-US" sz="3300" dirty="0" smtClean="0"/>
              <a:t>android devices </a:t>
            </a:r>
            <a:r>
              <a:rPr lang="en-US" sz="3300" dirty="0"/>
              <a:t>from </a:t>
            </a:r>
            <a:r>
              <a:rPr lang="en-US" sz="3300" dirty="0" smtClean="0"/>
              <a:t>browser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Keyboard &amp; Mouse Input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Copy &amp; Paste to and from the device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Take Screenshots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Drag &amp; Drop APK files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Display Logs with </a:t>
            </a:r>
            <a:r>
              <a:rPr lang="en-US" sz="2800" dirty="0" smtClean="0"/>
              <a:t>real-time </a:t>
            </a:r>
            <a:r>
              <a:rPr lang="en-US" sz="2800" dirty="0"/>
              <a:t>filtering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Run Shell Commands without leaving your browser</a:t>
            </a:r>
            <a:endParaRPr lang="en-US" sz="2800" dirty="0" smtClean="0"/>
          </a:p>
          <a:p>
            <a:pPr lvl="1">
              <a:lnSpc>
                <a:spcPct val="150000"/>
              </a:lnSpc>
            </a:pPr>
            <a:r>
              <a:rPr lang="en-US" sz="3300" dirty="0" smtClean="0">
                <a:cs typeface="Arial" pitchFamily="34" charset="0"/>
                <a:hlinkClick r:id="rId3"/>
              </a:rPr>
              <a:t>See it in action</a:t>
            </a:r>
            <a:endParaRPr lang="en-US" sz="33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04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Manage App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9800" dirty="0" err="1" smtClean="0">
                <a:cs typeface="Arial" pitchFamily="34" charset="0"/>
                <a:hlinkClick r:id="rId2"/>
              </a:rPr>
              <a:t>Fastlane</a:t>
            </a:r>
            <a:endParaRPr lang="en-US" sz="98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8600" dirty="0">
                <a:cs typeface="Arial" pitchFamily="34" charset="0"/>
              </a:rPr>
              <a:t>Snapshot</a:t>
            </a:r>
          </a:p>
          <a:p>
            <a:pPr lvl="2">
              <a:lnSpc>
                <a:spcPct val="150000"/>
              </a:lnSpc>
            </a:pPr>
            <a:r>
              <a:rPr lang="en-US" sz="6800" dirty="0" smtClean="0">
                <a:cs typeface="Arial" pitchFamily="34" charset="0"/>
              </a:rPr>
              <a:t>Taking </a:t>
            </a:r>
            <a:r>
              <a:rPr lang="en-US" sz="6800" dirty="0">
                <a:cs typeface="Arial" pitchFamily="34" charset="0"/>
              </a:rPr>
              <a:t>localized screenshots of </a:t>
            </a:r>
            <a:r>
              <a:rPr lang="en-US" sz="6800" dirty="0" smtClean="0">
                <a:cs typeface="Arial" pitchFamily="34" charset="0"/>
              </a:rPr>
              <a:t>iOS apps </a:t>
            </a:r>
            <a:r>
              <a:rPr lang="en-US" sz="6800" dirty="0">
                <a:cs typeface="Arial" pitchFamily="34" charset="0"/>
              </a:rPr>
              <a:t>on every device</a:t>
            </a:r>
          </a:p>
          <a:p>
            <a:pPr lvl="1">
              <a:lnSpc>
                <a:spcPct val="150000"/>
              </a:lnSpc>
            </a:pPr>
            <a:r>
              <a:rPr lang="en-US" sz="8600" dirty="0">
                <a:cs typeface="Arial" pitchFamily="34" charset="0"/>
              </a:rPr>
              <a:t>Deliver</a:t>
            </a:r>
          </a:p>
          <a:p>
            <a:pPr lvl="2">
              <a:lnSpc>
                <a:spcPct val="150000"/>
              </a:lnSpc>
            </a:pPr>
            <a:r>
              <a:rPr lang="en-US" sz="6800" dirty="0">
                <a:cs typeface="Arial" pitchFamily="34" charset="0"/>
              </a:rPr>
              <a:t>Upload screenshots, metadata and your app to the App </a:t>
            </a:r>
            <a:r>
              <a:rPr lang="en-US" sz="6800" dirty="0" smtClean="0">
                <a:cs typeface="Arial" pitchFamily="34" charset="0"/>
              </a:rPr>
              <a:t>Store</a:t>
            </a:r>
            <a:endParaRPr lang="en-US" sz="6800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8600" dirty="0" smtClean="0">
                <a:cs typeface="Arial" pitchFamily="34" charset="0"/>
              </a:rPr>
              <a:t>Pilot</a:t>
            </a:r>
          </a:p>
          <a:p>
            <a:pPr lvl="2">
              <a:lnSpc>
                <a:spcPct val="150000"/>
              </a:lnSpc>
            </a:pPr>
            <a:r>
              <a:rPr lang="en-US" sz="6800" dirty="0" smtClean="0">
                <a:cs typeface="Arial" pitchFamily="34" charset="0"/>
              </a:rPr>
              <a:t>Manage </a:t>
            </a:r>
            <a:r>
              <a:rPr lang="en-US" sz="6800" dirty="0" err="1" smtClean="0">
                <a:cs typeface="Arial" pitchFamily="34" charset="0"/>
              </a:rPr>
              <a:t>TestFlight</a:t>
            </a:r>
            <a:r>
              <a:rPr lang="en-US" sz="6800" dirty="0" smtClean="0">
                <a:cs typeface="Arial" pitchFamily="34" charset="0"/>
              </a:rPr>
              <a:t> </a:t>
            </a:r>
            <a:r>
              <a:rPr lang="en-US" sz="6800" dirty="0">
                <a:cs typeface="Arial" pitchFamily="34" charset="0"/>
              </a:rPr>
              <a:t>testers and builds from </a:t>
            </a:r>
            <a:r>
              <a:rPr lang="en-US" sz="6800" dirty="0" smtClean="0">
                <a:cs typeface="Arial" pitchFamily="34" charset="0"/>
              </a:rPr>
              <a:t>terminal</a:t>
            </a:r>
            <a:endParaRPr lang="en-US" sz="6800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8600" dirty="0">
                <a:cs typeface="Arial" pitchFamily="34" charset="0"/>
              </a:rPr>
              <a:t>Screengrab</a:t>
            </a:r>
          </a:p>
          <a:p>
            <a:pPr lvl="2">
              <a:lnSpc>
                <a:spcPct val="150000"/>
              </a:lnSpc>
            </a:pPr>
            <a:r>
              <a:rPr lang="en-US" sz="6800" dirty="0">
                <a:cs typeface="Arial" pitchFamily="34" charset="0"/>
              </a:rPr>
              <a:t>Automate taking localized screenshots of </a:t>
            </a:r>
            <a:r>
              <a:rPr lang="en-US" sz="6800" dirty="0" smtClean="0">
                <a:cs typeface="Arial" pitchFamily="34" charset="0"/>
              </a:rPr>
              <a:t>Android apps</a:t>
            </a:r>
            <a:endParaRPr lang="en-US" sz="38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4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828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Local Labs vs. Device Clouds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5377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in the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8915400" cy="53340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Pros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Test on large range of devices and OS versions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Save time and resources from local lab management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If you have local device lab you need to buy devices, take care for OS updates, power management and so on…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Most of device clouds provide nice logs and artefacts out-of-the-box (screenshots and or even perf data)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Device console log, screenshots, videos</a:t>
            </a:r>
            <a:endParaRPr lang="en-US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5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in the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8763000" cy="5334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Cons</a:t>
            </a:r>
            <a:endParaRPr lang="en-US" sz="3500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Very expensive to run on each commit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Some vendors might have custom or appium server, or at least different version of appium server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Bugs in their software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Acquired by another company and then shutdown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93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in the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Cons</a:t>
            </a:r>
            <a:endParaRPr lang="en-US" sz="3500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Devices are not physically available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You can not get the device and give it do </a:t>
            </a:r>
            <a:r>
              <a:rPr lang="en-US" dirty="0" err="1" smtClean="0">
                <a:cs typeface="Arial" pitchFamily="34" charset="0"/>
              </a:rPr>
              <a:t>devs</a:t>
            </a:r>
            <a:r>
              <a:rPr lang="en-US" dirty="0" smtClean="0">
                <a:cs typeface="Arial" pitchFamily="34" charset="0"/>
              </a:rPr>
              <a:t> to debug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You can not get the device and take picture with its </a:t>
            </a:r>
            <a:r>
              <a:rPr lang="en-US" dirty="0" err="1" smtClean="0">
                <a:cs typeface="Arial" pitchFamily="34" charset="0"/>
              </a:rPr>
              <a:t>cammera</a:t>
            </a:r>
            <a:r>
              <a:rPr lang="en-US" dirty="0" smtClean="0">
                <a:cs typeface="Arial" pitchFamily="34" charset="0"/>
              </a:rPr>
              <a:t>, test </a:t>
            </a:r>
            <a:r>
              <a:rPr lang="en-US" dirty="0" err="1" smtClean="0">
                <a:cs typeface="Arial" pitchFamily="34" charset="0"/>
              </a:rPr>
              <a:t>gps</a:t>
            </a:r>
            <a:r>
              <a:rPr lang="en-US" dirty="0" smtClean="0">
                <a:cs typeface="Arial" pitchFamily="34" charset="0"/>
              </a:rPr>
              <a:t> or accelerometer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Speed of support for new devices/OS versions</a:t>
            </a:r>
            <a:endParaRPr lang="en-US" dirty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Sometimes support of new OS versions happens several months after official release (which might be critical)</a:t>
            </a:r>
            <a:endParaRPr lang="en-US" sz="2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49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in the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Popular device clouds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Sauce Labs (recently </a:t>
            </a:r>
            <a:r>
              <a:rPr lang="en-US" dirty="0">
                <a:cs typeface="Arial" pitchFamily="34" charset="0"/>
              </a:rPr>
              <a:t>acquired Test </a:t>
            </a:r>
            <a:r>
              <a:rPr lang="en-US" dirty="0" smtClean="0">
                <a:cs typeface="Arial" pitchFamily="34" charset="0"/>
              </a:rPr>
              <a:t>Object)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Amazon Test Cloud (was </a:t>
            </a:r>
            <a:r>
              <a:rPr lang="en-US" dirty="0" err="1" smtClean="0">
                <a:cs typeface="Arial" pitchFamily="34" charset="0"/>
              </a:rPr>
              <a:t>Appthwack</a:t>
            </a:r>
            <a:r>
              <a:rPr lang="en-US" dirty="0" smtClean="0">
                <a:cs typeface="Arial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Google Test Lab (was </a:t>
            </a:r>
            <a:r>
              <a:rPr lang="en-US" dirty="0" err="1" smtClean="0">
                <a:cs typeface="Arial" pitchFamily="34" charset="0"/>
              </a:rPr>
              <a:t>Appurify</a:t>
            </a:r>
            <a:r>
              <a:rPr lang="en-US" dirty="0" smtClean="0">
                <a:cs typeface="Arial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>
                <a:cs typeface="Arial" pitchFamily="34" charset="0"/>
              </a:rPr>
              <a:t>Browserstack</a:t>
            </a:r>
            <a:endParaRPr lang="en-US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err="1" smtClean="0">
                <a:cs typeface="Arial" pitchFamily="34" charset="0"/>
              </a:rPr>
              <a:t>Testdroid</a:t>
            </a:r>
            <a:endParaRPr lang="en-US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Perfecto Mobile</a:t>
            </a:r>
          </a:p>
        </p:txBody>
      </p:sp>
    </p:spTree>
    <p:extLst>
      <p:ext uri="{BB962C8B-B14F-4D97-AF65-F5344CB8AC3E}">
        <p14:creationId xmlns:p14="http://schemas.microsoft.com/office/powerpoint/2010/main" val="12956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Popular </a:t>
            </a:r>
            <a:r>
              <a:rPr lang="en-US" dirty="0" smtClean="0"/>
              <a:t>Device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>
                <a:cs typeface="Arial" pitchFamily="34" charset="0"/>
              </a:rPr>
              <a:t>BrowserStack</a:t>
            </a:r>
            <a:endParaRPr lang="en-US" sz="1600" dirty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Very popular for web, but also supports native mobile apps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Big delay introducing iOS 10 in the past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Currently runs only </a:t>
            </a:r>
            <a:r>
              <a:rPr lang="en-US" sz="2400" dirty="0" smtClean="0">
                <a:cs typeface="Arial" pitchFamily="34" charset="0"/>
                <a:hlinkClick r:id="rId2"/>
              </a:rPr>
              <a:t>appium@1.7.0</a:t>
            </a:r>
            <a:r>
              <a:rPr lang="en-US" sz="2400" dirty="0" smtClean="0">
                <a:cs typeface="Arial" pitchFamily="34" charset="0"/>
              </a:rPr>
              <a:t> as server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iOS devices with maximum 11.0 (while we have 11.3 now)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Latest supported Android is 8.0 (while 8.1 is available)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cs typeface="Arial" pitchFamily="34" charset="0"/>
              </a:rPr>
              <a:t>Free plans for open </a:t>
            </a:r>
            <a:r>
              <a:rPr lang="en-US" sz="2400" dirty="0" err="1" smtClean="0">
                <a:cs typeface="Arial" pitchFamily="34" charset="0"/>
              </a:rPr>
              <a:t>soruce</a:t>
            </a:r>
            <a:r>
              <a:rPr lang="en-US" sz="2400" dirty="0" smtClean="0">
                <a:cs typeface="Arial" pitchFamily="34" charset="0"/>
              </a:rPr>
              <a:t>!</a:t>
            </a:r>
            <a:endParaRPr lang="en-US" sz="22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9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Cross team collaboration capabilities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Match between dev and test languages/ecosystems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iOS development is usually possible only on Apple hardware and  OSX. </a:t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cs typeface="Arial" pitchFamily="34" charset="0"/>
              </a:rPr>
              <a:t>It is not good idea to select test automation tools automating iOS phones trough Windows OS.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Best case is to have development and testing writing the products and tests on the same language (or at least ecosystem)</a:t>
            </a:r>
            <a:endParaRPr lang="en-US" sz="18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5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BrowserStack</a:t>
            </a:r>
            <a:r>
              <a:rPr lang="en-US" dirty="0" smtClean="0"/>
              <a:t> Pricing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" y="1524000"/>
            <a:ext cx="9139646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9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in the Clouds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9144000" cy="2133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Calculate based on your goals and project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Take in to account risks (new OS versions support)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678" y="3165780"/>
            <a:ext cx="6896644" cy="368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077200" cy="18288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Local Labs</a:t>
            </a:r>
            <a:endParaRPr lang="bg-B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0" y="5715000"/>
            <a:ext cx="3886200" cy="914400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8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www.pragmatic.bg</a:t>
            </a:r>
            <a:endParaRPr kumimoji="0" lang="en-US" sz="3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4149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HflmNtZn6aeQGp2mi3wuU5-AKhtlFEo06pxvYEmkeaZx3CVYGkxdKBbq-c_lmF4iCYJjMQdOZICmXKM3xhy_nwNW7ZcDtMEjVs3V5BsE1HRMoIjzJ49UV_EOBFZTEgXcVNKlpBbXOY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" y="0"/>
            <a:ext cx="91483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016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C8aQV4IZceedbUQz12v2xGlcAJWInlxjByBJmCBIx-l-S4lNH08laCzPtJfKm9206KjywaIMoiMeKmjcv06zaX7CRAZBBMcu4-NSkL3Ba4z9hguVm-w5aVXHHHj23MypCBWfFD1DA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48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49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4.googleusercontent.com/YG4VpoS-49-6L6EC8wXhJZmSHIvVgEssKg42un9GXDJSzd8FKBk7lmkx-FSvC5xVXJlRi92PJN6FLftjRtViardDQXz9rTBGkrFSfaPH9L4QDUJvAzZtaOtkLGvJJA6uKnJcmjE5M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" y="0"/>
            <a:ext cx="91184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970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 Device Labs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Advantages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Full control</a:t>
            </a:r>
          </a:p>
          <a:p>
            <a:pPr lvl="2">
              <a:lnSpc>
                <a:spcPct val="150000"/>
              </a:lnSpc>
            </a:pPr>
            <a:r>
              <a:rPr lang="en-US" sz="2600" dirty="0">
                <a:cs typeface="Arial" pitchFamily="34" charset="0"/>
              </a:rPr>
              <a:t>Y</a:t>
            </a:r>
            <a:r>
              <a:rPr lang="en-US" sz="2600" dirty="0" smtClean="0">
                <a:cs typeface="Arial" pitchFamily="34" charset="0"/>
              </a:rPr>
              <a:t>ou have control on both host machine and device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Can test as early as possible</a:t>
            </a:r>
          </a:p>
          <a:p>
            <a:pPr lvl="2">
              <a:lnSpc>
                <a:spcPct val="150000"/>
              </a:lnSpc>
            </a:pPr>
            <a:r>
              <a:rPr lang="en-US" sz="2600" dirty="0">
                <a:cs typeface="Arial" pitchFamily="34" charset="0"/>
              </a:rPr>
              <a:t>E</a:t>
            </a:r>
            <a:r>
              <a:rPr lang="en-US" sz="2600" dirty="0" smtClean="0">
                <a:cs typeface="Arial" pitchFamily="34" charset="0"/>
              </a:rPr>
              <a:t>ven with beta version of new OS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Speed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Clouds usually use VMs, on VMs you can not run accelerated emulators. 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Local labs can give you much better performance.</a:t>
            </a:r>
          </a:p>
          <a:p>
            <a:pPr lvl="1">
              <a:lnSpc>
                <a:spcPct val="150000"/>
              </a:lnSpc>
            </a:pP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3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 Device Labs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Disadvantages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Initial costs and time for initial setup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Device and machines costs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Hard for maintenance, need to invest a lot in: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Automated machine setup and update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Emulator/Simulator management</a:t>
            </a:r>
          </a:p>
          <a:p>
            <a:pPr lvl="3">
              <a:lnSpc>
                <a:spcPct val="150000"/>
              </a:lnSpc>
            </a:pPr>
            <a:r>
              <a:rPr lang="en-US" sz="2200" dirty="0" smtClean="0">
                <a:cs typeface="Arial" pitchFamily="34" charset="0"/>
              </a:rPr>
              <a:t>Create/Delete/Reset and </a:t>
            </a:r>
            <a:r>
              <a:rPr lang="en-US" sz="2200" dirty="0">
                <a:cs typeface="Arial" pitchFamily="34" charset="0"/>
              </a:rPr>
              <a:t>d</a:t>
            </a:r>
            <a:r>
              <a:rPr lang="en-US" sz="2200" dirty="0" smtClean="0">
                <a:cs typeface="Arial" pitchFamily="34" charset="0"/>
              </a:rPr>
              <a:t>etect not responding emulators/simulators.</a:t>
            </a:r>
          </a:p>
          <a:p>
            <a:pPr lvl="3">
              <a:lnSpc>
                <a:spcPct val="150000"/>
              </a:lnSpc>
            </a:pPr>
            <a:r>
              <a:rPr lang="en-US" sz="2200" dirty="0" smtClean="0">
                <a:cs typeface="Arial" pitchFamily="34" charset="0"/>
              </a:rPr>
              <a:t>Keeping info for emulator/simulator state -&gt; Is it used by other job.</a:t>
            </a:r>
          </a:p>
          <a:p>
            <a:pPr lvl="2">
              <a:lnSpc>
                <a:spcPct val="150000"/>
              </a:lnSpc>
            </a:pPr>
            <a:endParaRPr lang="en-US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 Labs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Possible </a:t>
            </a:r>
            <a:r>
              <a:rPr lang="en-US" dirty="0" smtClean="0">
                <a:cs typeface="Arial" pitchFamily="34" charset="0"/>
              </a:rPr>
              <a:t>approaches </a:t>
            </a:r>
            <a:endParaRPr lang="en-US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One very powerful machines with a lot of devices attached on it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Many low-end machines with </a:t>
            </a:r>
            <a:r>
              <a:rPr lang="en-US" dirty="0" smtClean="0">
                <a:cs typeface="Arial" pitchFamily="34" charset="0"/>
              </a:rPr>
              <a:t>lower </a:t>
            </a:r>
            <a:r>
              <a:rPr lang="en-US" dirty="0" smtClean="0">
                <a:cs typeface="Arial" pitchFamily="34" charset="0"/>
              </a:rPr>
              <a:t>number of devices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VMs with forwarded USB </a:t>
            </a:r>
            <a:r>
              <a:rPr lang="en-US" dirty="0" smtClean="0">
                <a:cs typeface="Arial" pitchFamily="34" charset="0"/>
              </a:rPr>
              <a:t>ports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VMs are not an option for accelerated emulators!</a:t>
            </a:r>
            <a:endParaRPr lang="en-US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28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 Execution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Parallel Emulators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Possible, can run as many </a:t>
            </a:r>
            <a:r>
              <a:rPr lang="en-US" dirty="0" smtClean="0">
                <a:cs typeface="Arial" pitchFamily="34" charset="0"/>
              </a:rPr>
              <a:t>emulators as </a:t>
            </a:r>
            <a:r>
              <a:rPr lang="en-US" dirty="0" smtClean="0">
                <a:cs typeface="Arial" pitchFamily="34" charset="0"/>
              </a:rPr>
              <a:t>RAM you have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Usually </a:t>
            </a:r>
            <a:r>
              <a:rPr lang="en-US" dirty="0" smtClean="0">
                <a:cs typeface="Arial" pitchFamily="34" charset="0"/>
              </a:rPr>
              <a:t>emulators use </a:t>
            </a:r>
            <a:r>
              <a:rPr lang="en-US" dirty="0" smtClean="0">
                <a:cs typeface="Arial" pitchFamily="34" charset="0"/>
              </a:rPr>
              <a:t>~1GB RAM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Parallel </a:t>
            </a:r>
            <a:r>
              <a:rPr lang="en-US" dirty="0" smtClean="0">
                <a:cs typeface="Arial" pitchFamily="34" charset="0"/>
              </a:rPr>
              <a:t>iOS Simulators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Possible since </a:t>
            </a:r>
            <a:r>
              <a:rPr lang="en-US" dirty="0" err="1" smtClean="0">
                <a:cs typeface="Arial" pitchFamily="34" charset="0"/>
              </a:rPr>
              <a:t>Xcode</a:t>
            </a:r>
            <a:r>
              <a:rPr lang="en-US" dirty="0" smtClean="0">
                <a:cs typeface="Arial" pitchFamily="34" charset="0"/>
              </a:rPr>
              <a:t> 9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Tips: 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You may need to </a:t>
            </a:r>
            <a:r>
              <a:rPr lang="en-US" dirty="0" smtClean="0">
                <a:cs typeface="Arial" pitchFamily="34" charset="0"/>
                <a:hlinkClick r:id="rId2"/>
              </a:rPr>
              <a:t>increase limits for open files </a:t>
            </a:r>
            <a:r>
              <a:rPr lang="en-US" dirty="0" smtClean="0">
                <a:cs typeface="Arial" pitchFamily="34" charset="0"/>
              </a:rPr>
              <a:t>and processes.</a:t>
            </a:r>
            <a:endParaRPr lang="en-US" dirty="0">
              <a:cs typeface="Arial" pitchFamily="34" charset="0"/>
            </a:endParaRPr>
          </a:p>
          <a:p>
            <a:pPr lvl="3">
              <a:lnSpc>
                <a:spcPct val="150000"/>
              </a:lnSpc>
            </a:pPr>
            <a:endParaRPr lang="en-US" sz="18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8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8839200" cy="5334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Support for different mobile OSs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Cross-platform tools boost productivity significantly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With cross-platform tools you can have a single code base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With single code base you need single way to do reporting and CI/CD integrations</a:t>
            </a:r>
          </a:p>
        </p:txBody>
      </p:sp>
    </p:spTree>
    <p:extLst>
      <p:ext uri="{BB962C8B-B14F-4D97-AF65-F5344CB8AC3E}">
        <p14:creationId xmlns:p14="http://schemas.microsoft.com/office/powerpoint/2010/main" val="22573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 Execution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What you want from your automation?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Selenium Grid to </a:t>
            </a:r>
            <a:r>
              <a:rPr lang="en-US" dirty="0" smtClean="0">
                <a:cs typeface="Arial" pitchFamily="34" charset="0"/>
              </a:rPr>
              <a:t>split </a:t>
            </a:r>
            <a:r>
              <a:rPr lang="en-US" dirty="0" smtClean="0">
                <a:cs typeface="Arial" pitchFamily="34" charset="0"/>
              </a:rPr>
              <a:t>tests in suite on several devices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In theory it is possible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Please take in to account: </a:t>
            </a:r>
          </a:p>
          <a:p>
            <a:pPr lvl="3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Selenium Grid and Emulator/Simulator stability</a:t>
            </a:r>
          </a:p>
          <a:p>
            <a:pPr lvl="3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Can not run several instances of one native app on the same device</a:t>
            </a:r>
          </a:p>
          <a:p>
            <a:pPr lvl="3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If you need to parallelize tests for same app you will need a lot of devices of the same type.</a:t>
            </a:r>
          </a:p>
          <a:p>
            <a:pPr lvl="3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May be it will be better not to parallelize on same, but test on different.</a:t>
            </a:r>
          </a:p>
          <a:p>
            <a:pPr lvl="3">
              <a:lnSpc>
                <a:spcPct val="150000"/>
              </a:lnSpc>
            </a:pPr>
            <a:endParaRPr lang="en-US" dirty="0" smtClean="0">
              <a:cs typeface="Arial" pitchFamily="34" charset="0"/>
            </a:endParaRPr>
          </a:p>
          <a:p>
            <a:pPr lvl="3">
              <a:lnSpc>
                <a:spcPct val="150000"/>
              </a:lnSpc>
            </a:pPr>
            <a:endParaRPr lang="en-US" dirty="0" smtClean="0">
              <a:cs typeface="Arial" pitchFamily="34" charset="0"/>
            </a:endParaRPr>
          </a:p>
          <a:p>
            <a:pPr lvl="3">
              <a:lnSpc>
                <a:spcPct val="150000"/>
              </a:lnSpc>
            </a:pPr>
            <a:endParaRPr lang="en-US" sz="18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87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 Execution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500" dirty="0">
                <a:cs typeface="Arial" pitchFamily="34" charset="0"/>
              </a:rPr>
              <a:t>What you want from your automation?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Something </a:t>
            </a:r>
            <a:r>
              <a:rPr lang="en-US" sz="3000" dirty="0">
                <a:cs typeface="Arial" pitchFamily="34" charset="0"/>
              </a:rPr>
              <a:t>like </a:t>
            </a:r>
            <a:r>
              <a:rPr lang="en-US" sz="3000" dirty="0" smtClean="0">
                <a:cs typeface="Arial" pitchFamily="34" charset="0"/>
                <a:hlinkClick r:id="rId2" action="ppaction://hlinkfile"/>
              </a:rPr>
              <a:t>saikrishna321/</a:t>
            </a:r>
            <a:r>
              <a:rPr lang="en-US" sz="3000" dirty="0" err="1" smtClean="0">
                <a:cs typeface="Arial" pitchFamily="34" charset="0"/>
                <a:hlinkClick r:id="rId2" action="ppaction://hlinkfile"/>
              </a:rPr>
              <a:t>AppiumTestDistribution</a:t>
            </a:r>
            <a:endParaRPr lang="en-US" sz="3000" dirty="0">
              <a:cs typeface="Arial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This solution start multiple emulators and run tests on them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What actually you have:</a:t>
            </a:r>
          </a:p>
          <a:p>
            <a:pPr lvl="3">
              <a:lnSpc>
                <a:spcPct val="150000"/>
              </a:lnSpc>
            </a:pPr>
            <a:r>
              <a:rPr lang="en-US" sz="2200" dirty="0">
                <a:cs typeface="Arial" pitchFamily="34" charset="0"/>
              </a:rPr>
              <a:t> </a:t>
            </a:r>
            <a:r>
              <a:rPr lang="en-US" sz="2200" dirty="0" smtClean="0">
                <a:cs typeface="Arial" pitchFamily="34" charset="0"/>
              </a:rPr>
              <a:t>Hard to start a lot of emulators on one machines at the same time</a:t>
            </a:r>
          </a:p>
          <a:p>
            <a:pPr lvl="3">
              <a:lnSpc>
                <a:spcPct val="150000"/>
              </a:lnSpc>
            </a:pPr>
            <a:r>
              <a:rPr lang="en-US" sz="2200" dirty="0" smtClean="0">
                <a:cs typeface="Arial" pitchFamily="34" charset="0"/>
              </a:rPr>
              <a:t>You have one mega job that return pass/fail summarized for 10 emulators</a:t>
            </a:r>
          </a:p>
          <a:p>
            <a:pPr lvl="3">
              <a:lnSpc>
                <a:spcPct val="150000"/>
              </a:lnSpc>
            </a:pPr>
            <a:r>
              <a:rPr lang="en-US" sz="2200" dirty="0" smtClean="0">
                <a:cs typeface="Arial" pitchFamily="34" charset="0"/>
              </a:rPr>
              <a:t>What if one of them fails and 9 are OK -&gt; You need to open some report, drill-down, navigate and eventually find it</a:t>
            </a:r>
          </a:p>
          <a:p>
            <a:pPr lvl="3">
              <a:lnSpc>
                <a:spcPct val="150000"/>
              </a:lnSpc>
            </a:pPr>
            <a:r>
              <a:rPr lang="en-US" sz="2200" dirty="0" smtClean="0">
                <a:cs typeface="Arial" pitchFamily="34" charset="0"/>
              </a:rPr>
              <a:t>Over engineered from architectural point of view -&gt; you need to run multiple threads, merge tests results and reports</a:t>
            </a:r>
            <a:endParaRPr lang="en-US" sz="2200" dirty="0">
              <a:cs typeface="Arial" pitchFamily="34" charset="0"/>
            </a:endParaRPr>
          </a:p>
          <a:p>
            <a:pPr lvl="3">
              <a:lnSpc>
                <a:spcPct val="150000"/>
              </a:lnSpc>
            </a:pPr>
            <a:endParaRPr lang="en-US" sz="1800" dirty="0" smtClean="0">
              <a:cs typeface="Arial" pitchFamily="34" charset="0"/>
            </a:endParaRPr>
          </a:p>
          <a:p>
            <a:pPr lvl="3">
              <a:lnSpc>
                <a:spcPct val="150000"/>
              </a:lnSpc>
            </a:pPr>
            <a:endParaRPr lang="en-US" sz="18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9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 Execution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435546"/>
            <a:ext cx="9144000" cy="542245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800" dirty="0" smtClean="0">
                <a:cs typeface="Arial" pitchFamily="34" charset="0"/>
              </a:rPr>
              <a:t>How you can do it:</a:t>
            </a:r>
          </a:p>
          <a:p>
            <a:pPr lvl="1">
              <a:lnSpc>
                <a:spcPct val="150000"/>
              </a:lnSpc>
            </a:pPr>
            <a:r>
              <a:rPr lang="en-US" sz="3300" dirty="0" smtClean="0">
                <a:cs typeface="Arial" pitchFamily="34" charset="0"/>
              </a:rPr>
              <a:t>One job run against one emulator/device/simulator</a:t>
            </a:r>
          </a:p>
          <a:p>
            <a:pPr lvl="2"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If you have 10 jobs and one fail you will know that this is a bug exactly on this device</a:t>
            </a:r>
          </a:p>
          <a:p>
            <a:pPr lvl="2"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No need to drill-down, no over engineered architectures</a:t>
            </a:r>
          </a:p>
          <a:p>
            <a:pPr lvl="1">
              <a:lnSpc>
                <a:spcPct val="150000"/>
              </a:lnSpc>
            </a:pPr>
            <a:r>
              <a:rPr lang="en-US" sz="3300" dirty="0" smtClean="0">
                <a:cs typeface="Arial" pitchFamily="34" charset="0"/>
              </a:rPr>
              <a:t>Optional:</a:t>
            </a:r>
          </a:p>
          <a:p>
            <a:pPr lvl="2">
              <a:lnSpc>
                <a:spcPct val="150000"/>
              </a:lnSpc>
            </a:pPr>
            <a:r>
              <a:rPr lang="en-US" sz="2800" dirty="0" smtClean="0">
                <a:cs typeface="Arial" pitchFamily="34" charset="0"/>
              </a:rPr>
              <a:t>To optimize the speed you can implement automation that keeps emulators open between jobs. This will save emulator boot which is slow operation.</a:t>
            </a:r>
            <a:endParaRPr lang="en-US" sz="3100" dirty="0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96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13314" name="Picture 2" descr="http://www.8houradaptogens.com/images/questions-answ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4914546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71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500" dirty="0" smtClean="0">
                <a:cs typeface="Arial" pitchFamily="34" charset="0"/>
              </a:rPr>
              <a:t>Support for both devices and emulators/simulators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Real devices are expensive and can not scale easy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0% of end users use emulators and simulators</a:t>
            </a:r>
          </a:p>
          <a:p>
            <a:pPr lvl="1">
              <a:lnSpc>
                <a:spcPct val="150000"/>
              </a:lnSpc>
            </a:pPr>
            <a:r>
              <a:rPr lang="en-US" sz="3000" dirty="0" smtClean="0">
                <a:cs typeface="Arial" pitchFamily="34" charset="0"/>
              </a:rPr>
              <a:t>Be careful for this: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iOS Simulator runs only on </a:t>
            </a:r>
            <a:r>
              <a:rPr lang="en-US" sz="2600" dirty="0" err="1" smtClean="0">
                <a:cs typeface="Arial" pitchFamily="34" charset="0"/>
              </a:rPr>
              <a:t>macOS</a:t>
            </a:r>
            <a:r>
              <a:rPr lang="en-US" sz="2600" dirty="0" smtClean="0">
                <a:cs typeface="Arial" pitchFamily="34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sz="2600" dirty="0" smtClean="0">
                <a:cs typeface="Arial" pitchFamily="34" charset="0"/>
              </a:rPr>
              <a:t>Some vendors provide solutions that allow you to test on iPhone attached to Windows PC.</a:t>
            </a:r>
          </a:p>
          <a:p>
            <a:pPr lvl="3">
              <a:lnSpc>
                <a:spcPct val="150000"/>
              </a:lnSpc>
            </a:pPr>
            <a:r>
              <a:rPr lang="en-US" sz="2200" dirty="0" smtClean="0">
                <a:cs typeface="Arial" pitchFamily="34" charset="0"/>
              </a:rPr>
              <a:t>This sounds great, but what if the tool is Windows based and can not run on </a:t>
            </a:r>
            <a:r>
              <a:rPr lang="en-US" sz="2200" dirty="0" err="1" smtClean="0">
                <a:cs typeface="Arial" pitchFamily="34" charset="0"/>
              </a:rPr>
              <a:t>macOS</a:t>
            </a:r>
            <a:r>
              <a:rPr lang="en-US" sz="2200" dirty="0" smtClean="0">
                <a:cs typeface="Arial" pitchFamily="34" charset="0"/>
              </a:rPr>
              <a:t> -&gt; you can not test on iOS Simulators -&gt; you can not scale </a:t>
            </a:r>
            <a:r>
              <a:rPr lang="en-US" sz="2200" dirty="0" smtClean="0">
                <a:cs typeface="Arial" pitchFamily="34" charset="0"/>
                <a:sym typeface="Wingdings" panose="05000000000000000000" pitchFamily="2" charset="2"/>
              </a:rPr>
              <a:t></a:t>
            </a:r>
            <a:endParaRPr lang="en-US" sz="2200" dirty="0" smtClean="0"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10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Speed of releasing support for new mobile OSs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iOS devices are updated to latest OS very fast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Usually new iOS versions became the most used once in less then 2 months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cs typeface="Arial" pitchFamily="34" charset="0"/>
              </a:rPr>
              <a:t>You do not need a tool that supports latest version of iOS 3 months after it is released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73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Arial" pitchFamily="34" charset="0"/>
              </a:rPr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Community support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It is always better to pick up a tool/framework with active community and development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If it is not widely adopted -&gt; this is not your tool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If you see that latest commit is before 6m -&gt; this is not you tool</a:t>
            </a:r>
          </a:p>
          <a:p>
            <a:pPr lvl="2">
              <a:lnSpc>
                <a:spcPct val="150000"/>
              </a:lnSpc>
            </a:pPr>
            <a:r>
              <a:rPr lang="en-US" dirty="0">
                <a:cs typeface="Arial" pitchFamily="34" charset="0"/>
              </a:rPr>
              <a:t>If </a:t>
            </a:r>
            <a:r>
              <a:rPr lang="en-US" dirty="0" smtClean="0">
                <a:cs typeface="Arial" pitchFamily="34" charset="0"/>
              </a:rPr>
              <a:t>commits </a:t>
            </a:r>
            <a:r>
              <a:rPr lang="en-US" dirty="0">
                <a:cs typeface="Arial" pitchFamily="34" charset="0"/>
              </a:rPr>
              <a:t>are from the same author -&gt; think about </a:t>
            </a:r>
            <a:r>
              <a:rPr lang="en-US" dirty="0">
                <a:cs typeface="Arial" pitchFamily="34" charset="0"/>
                <a:hlinkClick r:id="rId2"/>
              </a:rPr>
              <a:t>buss </a:t>
            </a:r>
            <a:r>
              <a:rPr lang="en-US" dirty="0" smtClean="0">
                <a:cs typeface="Arial" pitchFamily="34" charset="0"/>
                <a:hlinkClick r:id="rId2"/>
              </a:rPr>
              <a:t>factor</a:t>
            </a:r>
            <a:endParaRPr lang="en-US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83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2796</TotalTime>
  <Words>2318</Words>
  <Application>Microsoft Office PowerPoint</Application>
  <PresentationFormat>On-screen Show (4:3)</PresentationFormat>
  <Paragraphs>366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Mobile Testing Tools</vt:lpstr>
      <vt:lpstr>Content</vt:lpstr>
      <vt:lpstr>Criteria</vt:lpstr>
      <vt:lpstr>Criteria</vt:lpstr>
      <vt:lpstr>Criteria</vt:lpstr>
      <vt:lpstr>Criteria</vt:lpstr>
      <vt:lpstr>Criteria</vt:lpstr>
      <vt:lpstr>Criteria</vt:lpstr>
      <vt:lpstr>Criteria</vt:lpstr>
      <vt:lpstr>Criteria</vt:lpstr>
      <vt:lpstr>Criteria</vt:lpstr>
      <vt:lpstr>Criteria</vt:lpstr>
      <vt:lpstr>Automation Approaches  and Tools</vt:lpstr>
      <vt:lpstr>Approaches</vt:lpstr>
      <vt:lpstr>Approaches</vt:lpstr>
      <vt:lpstr>Approaches</vt:lpstr>
      <vt:lpstr>Approaches</vt:lpstr>
      <vt:lpstr>Platform Build-In Tools</vt:lpstr>
      <vt:lpstr>Platform Build-In Tools</vt:lpstr>
      <vt:lpstr>Based on Build-In Tools</vt:lpstr>
      <vt:lpstr>Based on Instrumentation</vt:lpstr>
      <vt:lpstr>Enterprise Tools - 2016</vt:lpstr>
      <vt:lpstr>Enterprise Tools - 2017</vt:lpstr>
      <vt:lpstr>Tools Based on Images</vt:lpstr>
      <vt:lpstr>Open Source Tools</vt:lpstr>
      <vt:lpstr>Open Source Tools</vt:lpstr>
      <vt:lpstr>Mobile Automation The Big Picture</vt:lpstr>
      <vt:lpstr>The Big Picture</vt:lpstr>
      <vt:lpstr>Device Management</vt:lpstr>
      <vt:lpstr>Machines Management</vt:lpstr>
      <vt:lpstr>Automated Tests</vt:lpstr>
      <vt:lpstr>Continuous Integration</vt:lpstr>
      <vt:lpstr>Reporting</vt:lpstr>
      <vt:lpstr>Reporting</vt:lpstr>
      <vt:lpstr>Reporting</vt:lpstr>
      <vt:lpstr>Reporting</vt:lpstr>
      <vt:lpstr>Other Tools</vt:lpstr>
      <vt:lpstr>Other Tools</vt:lpstr>
      <vt:lpstr>Chrome Dev Tools</vt:lpstr>
      <vt:lpstr>Other Tools</vt:lpstr>
      <vt:lpstr>Android on Desktop</vt:lpstr>
      <vt:lpstr>Manage Local Devices</vt:lpstr>
      <vt:lpstr>Manage App Release</vt:lpstr>
      <vt:lpstr>Local Labs vs. Device Clouds</vt:lpstr>
      <vt:lpstr>Testing in the Clouds</vt:lpstr>
      <vt:lpstr>Testing in the Clouds</vt:lpstr>
      <vt:lpstr>Testing in the Clouds</vt:lpstr>
      <vt:lpstr>Testing in the Clouds</vt:lpstr>
      <vt:lpstr>Popular Device Clouds</vt:lpstr>
      <vt:lpstr>BrowserStack Pricing</vt:lpstr>
      <vt:lpstr>Testing in the Clouds</vt:lpstr>
      <vt:lpstr>Local Labs</vt:lpstr>
      <vt:lpstr>PowerPoint Presentation</vt:lpstr>
      <vt:lpstr>PowerPoint Presentation</vt:lpstr>
      <vt:lpstr>PowerPoint Presentation</vt:lpstr>
      <vt:lpstr>Local Device Labs</vt:lpstr>
      <vt:lpstr>Local Device Labs</vt:lpstr>
      <vt:lpstr>Local Labs</vt:lpstr>
      <vt:lpstr>Parallel Execution</vt:lpstr>
      <vt:lpstr>Parallel Execution</vt:lpstr>
      <vt:lpstr>Parallel Execution</vt:lpstr>
      <vt:lpstr>Parallel Execution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Automation Course</dc:title>
  <dc:creator>Strahinski</dc:creator>
  <cp:lastModifiedBy>Mitaka_F1</cp:lastModifiedBy>
  <cp:revision>421</cp:revision>
  <dcterms:created xsi:type="dcterms:W3CDTF">2006-08-16T00:00:00Z</dcterms:created>
  <dcterms:modified xsi:type="dcterms:W3CDTF">2018-04-10T19:55:27Z</dcterms:modified>
</cp:coreProperties>
</file>